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263A-1DED-8244-99DC-DBC6BD822BFB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C17E8-ADC8-EC44-A5FF-56EA5B2D1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AF3F-2527-BB79-B6F3-A477E1BC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DC5B5-F270-61D8-1D0D-6E4EF9315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84399-D62E-D207-38DC-3331A4EA9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35E5-2696-7FA6-D919-E9998636B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C3B8-4433-6A73-2668-5BC95AC00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BDBDF-ADBF-748C-87BE-8CDA531E7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0E869-9944-B66E-F1D5-2434F0E5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AFB4-738B-310C-F8CE-38E22649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D6DB-6A73-07E4-0B4F-8E3B76A3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26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CE3A-0013-BA44-63ED-EB78E98C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084A9-25F4-2146-31BA-007B7A2DB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1C866-8EB9-5569-3EFE-02A3DEF6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2D35-A8E9-5AA9-A167-9D5BCBD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3E574-4BEA-26EB-B2A7-623C2808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8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75EC1-905B-017B-5557-9ED4110B7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67BA-B6BF-46C8-2013-C92B16DC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56368-21B3-7A24-7C7A-B4E473D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6007A-F91A-FCF3-1CAC-BD1CCBD0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93FF-E43F-EAD1-F91E-3E417F9F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33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7010-7500-5ABB-6F46-1493193B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EB6D-0C6B-65FD-37E7-B89F39393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6CBB-F1EF-651A-1579-0097C3F7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762C-4264-D135-7DE6-56856108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E06E-C1A3-7784-32F0-E05CBA84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89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FF3C-60FA-CBC9-78EC-5959D05B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F9B4-3C27-B971-847C-16C6F3667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C61ED-CCB9-7E89-6870-47C39F7E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F40B-8245-5FEF-37D4-68F643EA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EA6C-2097-C13A-7E88-F2319699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66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9DC-F2C5-4FE2-EBC2-7610DF15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F4AA-25DE-290D-0B12-2AF18BCB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BC5B8-3995-7607-CA28-18FF193D6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A2241-7A06-D588-BFD3-F4D373B9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D904D-22F1-DE48-26C7-04A1BBAA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4294-A458-4586-D145-3BE91DBE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DF8B-9DA6-CB26-B576-B854BA28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4A050-F341-0305-103F-780C09ED5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34F18-5AC0-5AD2-1D39-90FF520F6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B61FE-E9E7-7AEF-FC43-DC353C67C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7133C-7DB8-4C49-CDB0-54F361C34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42DFF-FD29-11F2-137A-0F96F435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FF027-FF3A-986E-5C9D-358DB328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F4415-2B31-F3D5-D057-1C244E7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8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0829-C5AD-6E46-90C4-0A14B655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37EAB-9AFD-8F92-31FA-6D4EA4B0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DCAC5-EA3A-3558-E499-7B5C4ABB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8649-B039-F02D-EFA2-954C247B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7D4FB-C7E8-B1DB-D6AD-58CCFE75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6D375-AF3C-F0C5-DAEC-20F91226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50E64-1485-C766-489E-5DA776A6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85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CB3-A0A0-D37C-1628-8979D2F0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8695-2638-5809-6423-939C419D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1D2A-1F6B-E9E4-B5BB-80BE760B3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8B359-7010-6C43-CC5A-273C025D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532E3-4491-1F7D-6249-7178545A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56408-81AE-2D1B-D6DB-D4B2CC95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6EE0-E5EB-D612-95F4-9D573112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F056D-0BCA-1833-DF06-62B30A7FF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4038A-4758-42E6-C151-A68F54417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6A2F-E92F-E1F4-749E-A90E652E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A890-F2C6-E238-DEB6-29035C2E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E899-97E1-532F-9E33-2BDAB72B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4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281CC-8E96-A214-206B-DFCE63CC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59C7-6752-E03A-BB9C-8F441495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1EFC-4A7E-333D-912B-5DC6D8813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CA918-9A83-9941-BF61-FD8765EF037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611BB-9170-B97F-A44A-06E6ECDAA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DD259-0EBF-37E6-A33D-BAF23D136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7EAC7-A95F-5C49-9828-41F5AACC0B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0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emasse.org/PREHISTOIRE/?c=actu&amp;p=alors_charrette_et_charrett_clu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193A6-E8C0-23CD-CA13-97D080F2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7" y="363475"/>
            <a:ext cx="11036468" cy="62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6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2B93-1038-55DB-209A-6A75FB53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Des </a:t>
            </a:r>
            <a:r>
              <a:rPr lang="fr-FR" b="1" dirty="0" err="1">
                <a:solidFill>
                  <a:srgbClr val="002060"/>
                </a:solidFill>
              </a:rPr>
              <a:t>enseignant·es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utilisateur·trices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et d’autres 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7950-76F4-7C55-2FB5-0175784C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Pour </a:t>
            </a:r>
            <a:r>
              <a:rPr lang="fr-FR" dirty="0" err="1">
                <a:solidFill>
                  <a:srgbClr val="002060"/>
                </a:solidFill>
              </a:rPr>
              <a:t>certain·es</a:t>
            </a:r>
            <a:r>
              <a:rPr lang="fr-FR" dirty="0">
                <a:solidFill>
                  <a:srgbClr val="002060"/>
                </a:solidFill>
              </a:rPr>
              <a:t>, c’est une façon d’en avoir moins sur les épaules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Certain·es</a:t>
            </a:r>
            <a:r>
              <a:rPr lang="fr-FR" dirty="0">
                <a:solidFill>
                  <a:srgbClr val="002060"/>
                </a:solidFill>
              </a:rPr>
              <a:t> en font un levier de différenciation pédagogique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D’autres encore misent sur son potentiel pour offrir davantage de rétroaction aux élèves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74AE31C-705E-3B1D-E1EF-3F924C15C55E}"/>
              </a:ext>
            </a:extLst>
          </p:cNvPr>
          <p:cNvSpPr/>
          <p:nvPr/>
        </p:nvSpPr>
        <p:spPr>
          <a:xfrm>
            <a:off x="0" y="365125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3311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3EA3-8967-59E2-5005-DC5F5C3B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667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2060"/>
                </a:solidFill>
              </a:rPr>
              <a:t>Des états de situation, </a:t>
            </a:r>
            <a:br>
              <a:rPr lang="en-CA" b="1" dirty="0">
                <a:solidFill>
                  <a:srgbClr val="002060"/>
                </a:solidFill>
              </a:rPr>
            </a:br>
            <a:r>
              <a:rPr lang="en-CA" b="1" dirty="0">
                <a:solidFill>
                  <a:srgbClr val="002060"/>
                </a:solidFill>
              </a:rPr>
              <a:t>des postures et des politiques </a:t>
            </a:r>
            <a:r>
              <a:rPr lang="en-CA" b="1" dirty="0" err="1">
                <a:solidFill>
                  <a:srgbClr val="002060"/>
                </a:solidFill>
              </a:rPr>
              <a:t>éphémères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BE2F-7AF6-5CAC-3B18-DC27EB8D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Des états de situation fondés sur des données difficile à interpréter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Des postures en constante évolution ?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Des politiques rapidement obsolètes, lorsqu’elles existent ?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Des postures et des politiques rapidement rattrapées par l’évolution des pratiques ?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30B6475-4023-2086-8B8A-00BB11F184CA}"/>
              </a:ext>
            </a:extLst>
          </p:cNvPr>
          <p:cNvSpPr/>
          <p:nvPr/>
        </p:nvSpPr>
        <p:spPr>
          <a:xfrm>
            <a:off x="0" y="365125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001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560320"/>
            <a:ext cx="12192000" cy="67056"/>
          </a:xfrm>
          <a:prstGeom prst="rect">
            <a:avLst/>
          </a:prstGeom>
          <a:solidFill>
            <a:srgbClr val="55B637"/>
          </a:solidFill>
          <a:ln w="12700">
            <a:solidFill>
              <a:srgbClr val="55B637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3" name="Shape 1"/>
          <p:cNvSpPr/>
          <p:nvPr/>
        </p:nvSpPr>
        <p:spPr>
          <a:xfrm>
            <a:off x="0" y="2633472"/>
            <a:ext cx="12192000" cy="67056"/>
          </a:xfrm>
          <a:prstGeom prst="rect">
            <a:avLst/>
          </a:prstGeom>
          <a:solidFill>
            <a:srgbClr val="72F54A"/>
          </a:solidFill>
          <a:ln w="12700">
            <a:solidFill>
              <a:srgbClr val="72F54A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4" name="Shape 2"/>
          <p:cNvSpPr/>
          <p:nvPr/>
        </p:nvSpPr>
        <p:spPr>
          <a:xfrm>
            <a:off x="36576" y="2487168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5" name="Text 3"/>
          <p:cNvSpPr/>
          <p:nvPr/>
        </p:nvSpPr>
        <p:spPr>
          <a:xfrm>
            <a:off x="609600" y="573024"/>
            <a:ext cx="1097280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1828800" y="3584745"/>
            <a:ext cx="85344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usages des robots </a:t>
            </a:r>
            <a:r>
              <a:rPr lang="en-US" sz="2667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conversationnels</a:t>
            </a:r>
            <a:r>
              <a:rPr lang="en-US" sz="2667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(RCs)</a:t>
            </a:r>
            <a:endParaRPr lang="en-US" sz="2667" dirty="0">
              <a:solidFill>
                <a:srgbClr val="002060"/>
              </a:solidFill>
            </a:endParaRPr>
          </a:p>
          <a:p>
            <a:pPr algn="ctr"/>
            <a:r>
              <a:rPr lang="en-US" sz="2667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chez les jeunes et à </a:t>
            </a:r>
            <a:r>
              <a:rPr lang="en-US" sz="2667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leur</a:t>
            </a:r>
            <a:r>
              <a:rPr lang="en-US" sz="2667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intention</a:t>
            </a:r>
            <a:r>
              <a:rPr lang="en-US" sz="2667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667" dirty="0">
              <a:solidFill>
                <a:srgbClr val="002060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0" y="6339840"/>
            <a:ext cx="73152" cy="518160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2" name="Shape 10"/>
          <p:cNvSpPr/>
          <p:nvPr/>
        </p:nvSpPr>
        <p:spPr>
          <a:xfrm>
            <a:off x="12118848" y="6339840"/>
            <a:ext cx="73152" cy="518160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3" name="Text 11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67" dirty="0">
                <a:solidFill>
                  <a:srgbClr val="4A7A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Charrette de codesign CRIRES–PÉRISCOPE 2026  ·  Rencontre d'ouverture  ·  20 mai 2026</a:t>
            </a:r>
            <a:endParaRPr lang="en-US" sz="1267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89979-9257-5894-21D0-A9E82A4AB74E}"/>
              </a:ext>
            </a:extLst>
          </p:cNvPr>
          <p:cNvSpPr txBox="1"/>
          <p:nvPr/>
        </p:nvSpPr>
        <p:spPr>
          <a:xfrm>
            <a:off x="3408593" y="663357"/>
            <a:ext cx="5447966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333" b="1" dirty="0">
                <a:solidFill>
                  <a:srgbClr val="002060"/>
                </a:solidFill>
              </a:rPr>
              <a:t>Mise en contexte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975360"/>
            <a:ext cx="12192000" cy="2438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21333" dirty="0"/>
          </a:p>
        </p:txBody>
      </p:sp>
      <p:sp>
        <p:nvSpPr>
          <p:cNvPr id="3" name="Text 1"/>
          <p:cNvSpPr/>
          <p:nvPr/>
        </p:nvSpPr>
        <p:spPr>
          <a:xfrm>
            <a:off x="5010912" y="2618232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 </a:t>
            </a:r>
            <a:r>
              <a:rPr lang="en-US" sz="6400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d’urgence</a:t>
            </a:r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à première </a:t>
            </a:r>
            <a:r>
              <a:rPr lang="en-US" sz="6400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</a:t>
            </a:r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?</a:t>
            </a: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rgbClr val="F0F0F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6" name="Text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133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Charrette de codesign CRIRES–PÉRISCOPE 2026  ·  Mise en contexte  ·  20 mai 2026</a:t>
            </a:r>
            <a:endParaRPr lang="en-US" sz="1133" dirty="0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A9EA0C87-D8D7-5C9E-1AB8-331CEF73530E}"/>
              </a:ext>
            </a:extLst>
          </p:cNvPr>
          <p:cNvSpPr/>
          <p:nvPr/>
        </p:nvSpPr>
        <p:spPr>
          <a:xfrm>
            <a:off x="0" y="240792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C4D67-753D-7305-61EC-C65CE97D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7848"/>
            <a:ext cx="3218688" cy="6205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CC3CB-19FD-5533-B889-2E5F95C80565}"/>
              </a:ext>
            </a:extLst>
          </p:cNvPr>
          <p:cNvSpPr txBox="1"/>
          <p:nvPr/>
        </p:nvSpPr>
        <p:spPr>
          <a:xfrm>
            <a:off x="1674176" y="1803403"/>
            <a:ext cx="3444948" cy="2481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Concept de </a:t>
            </a:r>
            <a:br>
              <a:rPr lang="en-US" sz="4000" b="1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« charrette 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à quatre temps</a:t>
            </a:r>
            <a:endParaRPr lang="en-US" sz="400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931E8-76DA-76DD-237B-EDC58A525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8" r="545" b="1"/>
          <a:stretch>
            <a:fillRect/>
          </a:stretch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66CAB8-3804-A7A5-96A6-276F05496C77}"/>
              </a:ext>
            </a:extLst>
          </p:cNvPr>
          <p:cNvSpPr txBox="1"/>
          <p:nvPr/>
        </p:nvSpPr>
        <p:spPr>
          <a:xfrm>
            <a:off x="5869234" y="6174952"/>
            <a:ext cx="60978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CA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 d’une charrette vers l’École des Beaux-Arts à </a:t>
            </a:r>
            <a:r>
              <a:rPr lang="fr-CA" sz="105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Saint-Germain-des-Près</a:t>
            </a:r>
            <a:endParaRPr lang="en-CA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CA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Gazette-St-Germain-des-Prés, Sept. 1965,</a:t>
            </a:r>
            <a:br>
              <a:rPr lang="fr-CA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A" sz="105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https://www.grandemasse.org/PREHISTOIRE/?c=actu&amp;p=alors_charrette_et_charrett_club</a:t>
            </a:r>
            <a:r>
              <a:rPr lang="fr-CA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8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B6188-695C-E6B7-A036-0DFA7CCD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1186" cy="68580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BA7438F1-269A-21D1-1982-234CB86DF2E1}"/>
              </a:ext>
            </a:extLst>
          </p:cNvPr>
          <p:cNvSpPr/>
          <p:nvPr/>
        </p:nvSpPr>
        <p:spPr>
          <a:xfrm>
            <a:off x="6376416" y="2581656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Dans </a:t>
            </a:r>
            <a:r>
              <a:rPr lang="en-US" sz="6400" b="1" i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</a:t>
            </a:r>
            <a:r>
              <a:rPr lang="en-US" sz="64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presse</a:t>
            </a:r>
            <a:r>
              <a:rPr lang="en-US" sz="6400" b="1" i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du</a:t>
            </a:r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16 </a:t>
            </a:r>
            <a:r>
              <a:rPr lang="en-US" sz="6400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</a:t>
            </a: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DE840-C47D-E1F1-0D24-88A080C1BA61}"/>
              </a:ext>
            </a:extLst>
          </p:cNvPr>
          <p:cNvSpPr txBox="1"/>
          <p:nvPr/>
        </p:nvSpPr>
        <p:spPr>
          <a:xfrm>
            <a:off x="7180647" y="6021761"/>
            <a:ext cx="46821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https://</a:t>
            </a:r>
            <a:r>
              <a:rPr lang="fr-FR" sz="1100" dirty="0" err="1"/>
              <a:t>www.lapresse.ca</a:t>
            </a:r>
            <a:r>
              <a:rPr lang="fr-FR" sz="1100" dirty="0"/>
              <a:t>/dialogue/opinions/2026-05-16/l-</a:t>
            </a:r>
            <a:r>
              <a:rPr lang="fr-FR" sz="1100" dirty="0" err="1"/>
              <a:t>ia</a:t>
            </a:r>
            <a:r>
              <a:rPr lang="fr-FR" sz="1100" dirty="0"/>
              <a:t>-au-secondaire/</a:t>
            </a:r>
            <a:r>
              <a:rPr lang="fr-FR" sz="1100" dirty="0" err="1"/>
              <a:t>eloge-d-une-lenteur-calculee.php?sharing</a:t>
            </a:r>
            <a:r>
              <a:rPr lang="fr-FR" sz="1100" dirty="0"/>
              <a:t>=</a:t>
            </a:r>
            <a:r>
              <a:rPr lang="fr-FR" sz="1100" dirty="0" err="1"/>
              <a:t>true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8335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2956A-D3F6-D86C-2012-084963A23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31A5F6D-9A9F-B124-3145-CDC23C6484C2}"/>
              </a:ext>
            </a:extLst>
          </p:cNvPr>
          <p:cNvSpPr/>
          <p:nvPr/>
        </p:nvSpPr>
        <p:spPr>
          <a:xfrm>
            <a:off x="0" y="975360"/>
            <a:ext cx="12192000" cy="2438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21333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113AD6B-1A1C-9C01-7572-29597F14B1AC}"/>
              </a:ext>
            </a:extLst>
          </p:cNvPr>
          <p:cNvSpPr/>
          <p:nvPr/>
        </p:nvSpPr>
        <p:spPr>
          <a:xfrm>
            <a:off x="649994" y="1454227"/>
            <a:ext cx="3870593" cy="39440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Rogoff:</a:t>
            </a:r>
            <a:b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6400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Participer</a:t>
            </a:r>
            <a:r>
              <a:rPr lang="en-US" sz="640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pour </a:t>
            </a:r>
            <a:r>
              <a:rPr lang="en-US" sz="6400" b="1" dirty="0" err="1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apprendre</a:t>
            </a: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4451FAA-9846-88CF-7CE4-2967212F63EB}"/>
              </a:ext>
            </a:extLst>
          </p:cNvPr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rgbClr val="F0F0F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3D069C9-EC79-B650-1F20-C0D8F014E105}"/>
              </a:ext>
            </a:extLst>
          </p:cNvPr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133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Charrette de codesign CRIRES–PÉRISCOPE 2026  ·  Mise en contexte  ·  20 mai 2026</a:t>
            </a:r>
            <a:endParaRPr lang="en-US" sz="113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F0948-D6C2-4AEA-54D7-80E5979D9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572" y="189884"/>
            <a:ext cx="7046125" cy="59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D496B-5393-53F5-6356-9EC10C9D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657" y="345948"/>
            <a:ext cx="1915231" cy="276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F1477-1859-0545-4D4C-A99A526F52E4}"/>
              </a:ext>
            </a:extLst>
          </p:cNvPr>
          <p:cNvSpPr txBox="1"/>
          <p:nvPr/>
        </p:nvSpPr>
        <p:spPr>
          <a:xfrm>
            <a:off x="9555657" y="4108704"/>
            <a:ext cx="2218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Miko 3, </a:t>
            </a:r>
          </a:p>
          <a:p>
            <a:r>
              <a:rPr lang="fr-FR" dirty="0">
                <a:solidFill>
                  <a:srgbClr val="002060"/>
                </a:solidFill>
              </a:rPr>
              <a:t>vendue à moitié prix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chez Holt Renfrew</a:t>
            </a:r>
          </a:p>
          <a:p>
            <a:r>
              <a:rPr lang="fr-FR" dirty="0">
                <a:solidFill>
                  <a:srgbClr val="002060"/>
                </a:solidFill>
              </a:rPr>
              <a:t>250 $ </a:t>
            </a:r>
            <a:r>
              <a:rPr lang="fr-FR" dirty="0">
                <a:solidFill>
                  <a:srgbClr val="002060"/>
                </a:solidFill>
                <a:sym typeface="Wingdings" pitchFamily="2" charset="2"/>
              </a:rPr>
              <a:t> 125 $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26503-D882-3C02-CEEB-1C425C2E49E5}"/>
              </a:ext>
            </a:extLst>
          </p:cNvPr>
          <p:cNvSpPr txBox="1"/>
          <p:nvPr/>
        </p:nvSpPr>
        <p:spPr>
          <a:xfrm>
            <a:off x="721112" y="478286"/>
            <a:ext cx="4363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peluche qui parle et mémorise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FEC39-8BFD-EF11-4572-0EACDD2CC514}"/>
              </a:ext>
            </a:extLst>
          </p:cNvPr>
          <p:cNvSpPr txBox="1"/>
          <p:nvPr/>
        </p:nvSpPr>
        <p:spPr>
          <a:xfrm>
            <a:off x="7166497" y="4183487"/>
            <a:ext cx="1334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Ary,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vendue </a:t>
            </a:r>
          </a:p>
          <a:p>
            <a:r>
              <a:rPr lang="fr-FR" dirty="0">
                <a:solidFill>
                  <a:srgbClr val="002060"/>
                </a:solidFill>
              </a:rPr>
              <a:t>en France </a:t>
            </a:r>
          </a:p>
          <a:p>
            <a:r>
              <a:rPr lang="fr-FR" dirty="0">
                <a:solidFill>
                  <a:srgbClr val="002060"/>
                </a:solidFill>
              </a:rPr>
              <a:t>à 129 euros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251BD8-458D-E7E4-F992-989B3589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88" y="766830"/>
            <a:ext cx="1866900" cy="20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757A68-0F5E-DD96-3B4D-036EF1A11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45" y="3429000"/>
            <a:ext cx="5464916" cy="3039106"/>
          </a:xfrm>
          <a:prstGeom prst="rect">
            <a:avLst/>
          </a:prstGeom>
        </p:spPr>
      </p:pic>
      <p:sp>
        <p:nvSpPr>
          <p:cNvPr id="18" name="Shape 2">
            <a:extLst>
              <a:ext uri="{FF2B5EF4-FFF2-40B4-BE49-F238E27FC236}">
                <a16:creationId xmlns:a16="http://schemas.microsoft.com/office/drawing/2014/main" id="{1F5EEA38-5B8E-1CCE-47DC-3F00D63F260B}"/>
              </a:ext>
            </a:extLst>
          </p:cNvPr>
          <p:cNvSpPr/>
          <p:nvPr/>
        </p:nvSpPr>
        <p:spPr>
          <a:xfrm>
            <a:off x="0" y="278892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4257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1741-4DB3-29DE-3847-74BB61FA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66" y="1154874"/>
            <a:ext cx="9992868" cy="4548251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Les enfants posent des questions </a:t>
            </a: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aux </a:t>
            </a:r>
            <a:r>
              <a:rPr lang="fr-FR" b="1" dirty="0" err="1">
                <a:solidFill>
                  <a:srgbClr val="002060"/>
                </a:solidFill>
              </a:rPr>
              <a:t>RCs</a:t>
            </a:r>
            <a:r>
              <a:rPr lang="fr-FR" b="1" dirty="0">
                <a:solidFill>
                  <a:srgbClr val="002060"/>
                </a:solidFill>
              </a:rPr>
              <a:t> qui savent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raconter des histoires adaptées aux enfants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reconnaître émotions et habitudes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mémoriser les échanges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6E73BE13-5C48-05F2-9532-465FED375536}"/>
              </a:ext>
            </a:extLst>
          </p:cNvPr>
          <p:cNvSpPr/>
          <p:nvPr/>
        </p:nvSpPr>
        <p:spPr>
          <a:xfrm>
            <a:off x="0" y="341376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339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EB4F-7E73-6045-52AD-3C24657E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69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Un prof de poche pour les jeunes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748E-29A3-F3CD-0672-CE945968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16" y="2227961"/>
            <a:ext cx="11462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Le RC comme composante de l’environnement informel d’apprentissage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Le RC comme soutien aux devoirs à la maison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Le RC comme assistant à la recherche d’information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003F3D6-6F69-DA78-C0BA-D25B978E8260}"/>
              </a:ext>
            </a:extLst>
          </p:cNvPr>
          <p:cNvSpPr/>
          <p:nvPr/>
        </p:nvSpPr>
        <p:spPr>
          <a:xfrm>
            <a:off x="0" y="365125"/>
            <a:ext cx="12192000" cy="67056"/>
          </a:xfrm>
          <a:prstGeom prst="rect">
            <a:avLst/>
          </a:prstGeom>
          <a:solidFill>
            <a:srgbClr val="2A7010"/>
          </a:solidFill>
          <a:ln w="12700">
            <a:solidFill>
              <a:srgbClr val="2A701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87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347</Words>
  <Application>Microsoft Macintosh PowerPoint</Application>
  <PresentationFormat>Widescreen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enfants posent des questions  aux RCs qui savent  raconter des histoires adaptées aux enfants reconnaître émotions et habitudes mémoriser les échanges</vt:lpstr>
      <vt:lpstr>Un prof de poche pour les jeunes ?</vt:lpstr>
      <vt:lpstr>Des enseignant·es utilisateur·trices  et d’autres pas</vt:lpstr>
      <vt:lpstr>Des états de situation,  des postures et des politiques éphémères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Lecteur·trice</dc:creator>
  <cp:lastModifiedBy>Lecteur·trice</cp:lastModifiedBy>
  <cp:revision>5</cp:revision>
  <dcterms:created xsi:type="dcterms:W3CDTF">2026-05-20T08:49:36Z</dcterms:created>
  <dcterms:modified xsi:type="dcterms:W3CDTF">2026-05-20T12:41:35Z</dcterms:modified>
</cp:coreProperties>
</file>